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61" r:id="rId4"/>
    <p:sldId id="262" r:id="rId5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AZZOLA LAURA" initials="CL" lastIdx="1" clrIdx="0">
    <p:extLst>
      <p:ext uri="{19B8F6BF-5375-455C-9EA6-DF929625EA0E}">
        <p15:presenceInfo xmlns:p15="http://schemas.microsoft.com/office/powerpoint/2012/main" userId="CAMAZZOLA LAU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88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86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970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28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39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43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18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11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93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99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116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D5832-741E-4A18-9D9A-65C51F962884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033F0-4D0D-4E93-AA20-B973FD6B6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49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 rot="10800000" flipV="1">
            <a:off x="132501" y="7055128"/>
            <a:ext cx="6522181" cy="2308324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Per quanto riguarda il </a:t>
            </a:r>
            <a:r>
              <a:rPr lang="it-IT" b="1" dirty="0">
                <a:solidFill>
                  <a:srgbClr val="92D050"/>
                </a:solidFill>
              </a:rPr>
              <a:t>mondo del lavoro</a:t>
            </a:r>
            <a:r>
              <a:rPr lang="it-IT" dirty="0"/>
              <a:t>, la disoccupazione nella provincia di Mantova </a:t>
            </a:r>
            <a:r>
              <a:rPr lang="it-IT" dirty="0"/>
              <a:t>risulta in leggero aumento (da 4,5% a 4,7</a:t>
            </a:r>
            <a:r>
              <a:rPr lang="it-IT" dirty="0" smtClean="0"/>
              <a:t>%). Il </a:t>
            </a:r>
            <a:r>
              <a:rPr lang="it-IT" dirty="0"/>
              <a:t>tasso di disoccupazione dove si registra un aumento è quello femminile (+1,3%) mentre quello maschile diminuisce di un -0,5.</a:t>
            </a:r>
          </a:p>
          <a:p>
            <a:pPr algn="just"/>
            <a:r>
              <a:rPr lang="it-IT" dirty="0"/>
              <a:t>Nel dettaglio delle attività economiche, si nota che diminuisce solo l’occupazione </a:t>
            </a:r>
            <a:r>
              <a:rPr lang="it-IT" dirty="0" smtClean="0"/>
              <a:t>nell’Agricoltura e </a:t>
            </a:r>
            <a:r>
              <a:rPr lang="it-IT" dirty="0"/>
              <a:t>nelle </a:t>
            </a:r>
            <a:r>
              <a:rPr lang="it-IT" dirty="0" smtClean="0"/>
              <a:t>Costruzioni. </a:t>
            </a:r>
            <a:r>
              <a:rPr lang="it-IT" dirty="0"/>
              <a:t>Mentre </a:t>
            </a:r>
            <a:r>
              <a:rPr lang="it-IT" dirty="0" smtClean="0"/>
              <a:t>aumentano l’Industria </a:t>
            </a:r>
            <a:r>
              <a:rPr lang="it-IT" dirty="0"/>
              <a:t>in senso </a:t>
            </a:r>
            <a:r>
              <a:rPr lang="it-IT" dirty="0" smtClean="0"/>
              <a:t>stretto, </a:t>
            </a:r>
            <a:r>
              <a:rPr lang="it-IT" dirty="0"/>
              <a:t>il </a:t>
            </a:r>
            <a:r>
              <a:rPr lang="it-IT" dirty="0" smtClean="0"/>
              <a:t>Commercio </a:t>
            </a:r>
            <a:r>
              <a:rPr lang="it-IT" dirty="0"/>
              <a:t>e gli Altri </a:t>
            </a:r>
            <a:r>
              <a:rPr lang="it-IT" dirty="0" smtClean="0"/>
              <a:t>Servizi.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32500" y="1419506"/>
            <a:ext cx="6451373" cy="452431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</a:t>
            </a:r>
            <a:r>
              <a:rPr lang="it-IT" b="1" dirty="0">
                <a:solidFill>
                  <a:srgbClr val="00B0F0"/>
                </a:solidFill>
              </a:rPr>
              <a:t>numero di imprese registrate </a:t>
            </a:r>
            <a:r>
              <a:rPr lang="it-IT" dirty="0"/>
              <a:t>presso la Camera di Commercio per la provincia di Mantova, a fine 2023, risulta pari a 36.360 </a:t>
            </a:r>
            <a:r>
              <a:rPr lang="it-IT" dirty="0" smtClean="0"/>
              <a:t>unità. Lo </a:t>
            </a:r>
            <a:r>
              <a:rPr lang="it-IT" dirty="0"/>
              <a:t>stock di imprese registrate subisce una contrazione di 856 unità rispetto all’anno precedente e il bilancio anagrafico tra iscrizioni e cancellazioni vede un saldo negativo di 48 unità, in diminuzione rispetto al valore del 2022. </a:t>
            </a:r>
            <a:endParaRPr lang="it-IT" dirty="0" smtClean="0"/>
          </a:p>
          <a:p>
            <a:pPr algn="just"/>
            <a:r>
              <a:rPr lang="it-IT" dirty="0"/>
              <a:t>Il tasso di </a:t>
            </a:r>
            <a:r>
              <a:rPr lang="it-IT" dirty="0" smtClean="0"/>
              <a:t>crescita </a:t>
            </a:r>
            <a:r>
              <a:rPr lang="it-IT" dirty="0"/>
              <a:t>del 2023, al netto delle cancellazioni d’ufficio, per la provincia di Mantova è risultato pari a -0,1%, indicando una leggera flessione del sistema imprenditoriale mantovano. </a:t>
            </a:r>
          </a:p>
          <a:p>
            <a:pPr algn="just"/>
            <a:r>
              <a:rPr lang="it-IT" dirty="0" smtClean="0"/>
              <a:t>Il </a:t>
            </a:r>
            <a:r>
              <a:rPr lang="it-IT" dirty="0"/>
              <a:t>trend decrescente del numero di imprese mantovane, iniziato nel 2012, ha portato, negli ultimi cinque anni, a una perdita di 3.258 aziende. </a:t>
            </a:r>
            <a:r>
              <a:rPr lang="it-IT" dirty="0" smtClean="0"/>
              <a:t>D</a:t>
            </a:r>
            <a:r>
              <a:rPr lang="it-IT" dirty="0" smtClean="0"/>
              <a:t>a </a:t>
            </a:r>
            <a:r>
              <a:rPr lang="it-IT" dirty="0"/>
              <a:t>oltre un decennio, all’interno del panorama imprenditoriale, emerge un cambiamento in atto per quanto concerne la natura giuridica. Prosegue, infatti, la crescita delle società di </a:t>
            </a:r>
            <a:r>
              <a:rPr lang="it-IT" dirty="0" smtClean="0"/>
              <a:t>capitali, mentre </a:t>
            </a:r>
            <a:r>
              <a:rPr lang="it-IT" dirty="0"/>
              <a:t>risultano in calo le imprese </a:t>
            </a:r>
            <a:r>
              <a:rPr lang="it-IT" dirty="0" smtClean="0"/>
              <a:t>individuali, le </a:t>
            </a:r>
            <a:r>
              <a:rPr lang="it-IT" dirty="0"/>
              <a:t>società di </a:t>
            </a:r>
            <a:r>
              <a:rPr lang="it-IT" dirty="0" smtClean="0"/>
              <a:t>persone e </a:t>
            </a:r>
            <a:r>
              <a:rPr lang="it-IT" dirty="0"/>
              <a:t>le “altre </a:t>
            </a:r>
            <a:r>
              <a:rPr lang="it-IT" dirty="0" smtClean="0"/>
              <a:t>forme”. </a:t>
            </a:r>
            <a:endParaRPr lang="it-IT" dirty="0" smtClean="0"/>
          </a:p>
        </p:txBody>
      </p:sp>
      <p:sp>
        <p:nvSpPr>
          <p:cNvPr id="2" name="Pentagono 1"/>
          <p:cNvSpPr/>
          <p:nvPr/>
        </p:nvSpPr>
        <p:spPr>
          <a:xfrm>
            <a:off x="132500" y="953452"/>
            <a:ext cx="3932001" cy="404602"/>
          </a:xfrm>
          <a:prstGeom prst="homePlate">
            <a:avLst>
              <a:gd name="adj" fmla="val 54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entagono 8"/>
          <p:cNvSpPr/>
          <p:nvPr/>
        </p:nvSpPr>
        <p:spPr>
          <a:xfrm>
            <a:off x="132500" y="6414705"/>
            <a:ext cx="3932001" cy="404602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Pentagono 12"/>
          <p:cNvSpPr/>
          <p:nvPr/>
        </p:nvSpPr>
        <p:spPr>
          <a:xfrm>
            <a:off x="132500" y="101019"/>
            <a:ext cx="5936527" cy="720000"/>
          </a:xfrm>
          <a:prstGeom prst="homePlat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3880" y="194738"/>
            <a:ext cx="5370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ECONOMIA PROVINCIALE: SINTESI</a:t>
            </a:r>
            <a:endParaRPr lang="it-IT" sz="2400" b="1" kern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03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0800000" flipV="1">
            <a:off x="323675" y="846906"/>
            <a:ext cx="6336067" cy="2862322"/>
          </a:xfrm>
          <a:prstGeom prst="rect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L’anno 2023 termina con un rallentamento </a:t>
            </a:r>
            <a:r>
              <a:rPr lang="it-IT" dirty="0" smtClean="0"/>
              <a:t>degli </a:t>
            </a:r>
            <a:r>
              <a:rPr lang="it-IT" b="1" dirty="0" smtClean="0">
                <a:solidFill>
                  <a:srgbClr val="8FAADC"/>
                </a:solidFill>
              </a:rPr>
              <a:t>scambi internazionali</a:t>
            </a:r>
            <a:r>
              <a:rPr lang="it-IT" dirty="0" smtClean="0"/>
              <a:t>, </a:t>
            </a:r>
            <a:r>
              <a:rPr lang="it-IT" dirty="0"/>
              <a:t>proseguendo quindi il trend che ha contraddistinto l’intero corso </a:t>
            </a:r>
            <a:r>
              <a:rPr lang="it-IT" dirty="0" smtClean="0"/>
              <a:t>dell’anno</a:t>
            </a:r>
            <a:r>
              <a:rPr lang="it-IT" dirty="0"/>
              <a:t>. Le esportazioni, con un ammontare nel 2023 pari a 7.666 MLN di euro, vedono una contrazione del </a:t>
            </a:r>
            <a:r>
              <a:rPr lang="it-IT" dirty="0" smtClean="0"/>
              <a:t>             -</a:t>
            </a:r>
            <a:r>
              <a:rPr lang="it-IT" dirty="0"/>
              <a:t>10,9% rispetto allo stesso periodo del 2022. La Lombardia si colloca in territorio </a:t>
            </a:r>
            <a:r>
              <a:rPr lang="it-IT" dirty="0" smtClean="0"/>
              <a:t>positivo, mentre </a:t>
            </a:r>
            <a:r>
              <a:rPr lang="it-IT" dirty="0"/>
              <a:t>l’Italia rimane stabile. Nel territorio virgiliano le importazioni ammontano a 7.632 MLN di euro, con una variazione sempre negativa e pari al -9,4%; il saldo commerciale termina l’anno con un segno più, con un valore sui 34,7 MLN di euro.</a:t>
            </a:r>
            <a:endParaRPr lang="it-IT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 rot="10800000" flipV="1">
            <a:off x="323675" y="4604527"/>
            <a:ext cx="6336067" cy="507831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Passando dai dati macroeconomici a un’analisi microeconomica </a:t>
            </a:r>
            <a:r>
              <a:rPr lang="it-IT" dirty="0" smtClean="0"/>
              <a:t>di </a:t>
            </a:r>
            <a:r>
              <a:rPr lang="it-IT" dirty="0"/>
              <a:t>alcuni indicatori aziendali del </a:t>
            </a:r>
            <a:r>
              <a:rPr lang="it-IT" b="1" dirty="0">
                <a:solidFill>
                  <a:srgbClr val="FFC000"/>
                </a:solidFill>
              </a:rPr>
              <a:t>settore manifatturiero</a:t>
            </a:r>
            <a:r>
              <a:rPr lang="it-IT" dirty="0"/>
              <a:t>, </a:t>
            </a:r>
            <a:r>
              <a:rPr lang="it-IT" dirty="0" smtClean="0"/>
              <a:t>risulta </a:t>
            </a:r>
            <a:r>
              <a:rPr lang="it-IT" dirty="0" smtClean="0"/>
              <a:t>un rallentamento della </a:t>
            </a:r>
            <a:r>
              <a:rPr lang="it-IT" dirty="0"/>
              <a:t>produzione industriale </a:t>
            </a:r>
            <a:r>
              <a:rPr lang="it-IT" dirty="0" smtClean="0"/>
              <a:t>mantovana. </a:t>
            </a:r>
            <a:r>
              <a:rPr lang="it-IT" dirty="0"/>
              <a:t>La </a:t>
            </a:r>
            <a:r>
              <a:rPr lang="it-IT" b="1" dirty="0">
                <a:solidFill>
                  <a:srgbClr val="FFC000"/>
                </a:solidFill>
              </a:rPr>
              <a:t>produzione industriale </a:t>
            </a:r>
            <a:r>
              <a:rPr lang="it-IT" dirty="0"/>
              <a:t>media annua nel </a:t>
            </a:r>
            <a:r>
              <a:rPr lang="it-IT" dirty="0" smtClean="0"/>
              <a:t>2023 </a:t>
            </a:r>
            <a:r>
              <a:rPr lang="it-IT" dirty="0" smtClean="0"/>
              <a:t>vede </a:t>
            </a:r>
            <a:r>
              <a:rPr lang="it-IT" dirty="0"/>
              <a:t>un calo del           -1%. Nel dettaglio delle attività economiche, nel 2023 rispetto al 2022, emerge una differenziazione tra i settori con una collocazione in territorio positivo per alcune tipologie e in territorio negativo per altre. </a:t>
            </a:r>
            <a:r>
              <a:rPr lang="it-IT" dirty="0" smtClean="0"/>
              <a:t>Per quanto riguarda gli </a:t>
            </a:r>
            <a:r>
              <a:rPr lang="it-IT" dirty="0"/>
              <a:t>altri indicatori vedono segno più, considerando la media </a:t>
            </a:r>
            <a:r>
              <a:rPr lang="it-IT" dirty="0" smtClean="0"/>
              <a:t>annua, il </a:t>
            </a:r>
            <a:r>
              <a:rPr lang="it-IT" dirty="0"/>
              <a:t>fatturato </a:t>
            </a:r>
            <a:r>
              <a:rPr lang="it-IT" dirty="0" smtClean="0"/>
              <a:t>(+1,7</a:t>
            </a:r>
            <a:r>
              <a:rPr lang="it-IT" dirty="0"/>
              <a:t>%) </a:t>
            </a:r>
            <a:r>
              <a:rPr lang="it-IT" dirty="0" smtClean="0"/>
              <a:t>e gli </a:t>
            </a:r>
            <a:r>
              <a:rPr lang="it-IT" dirty="0"/>
              <a:t>ordini esteri (+</a:t>
            </a:r>
            <a:r>
              <a:rPr lang="it-IT" dirty="0" smtClean="0"/>
              <a:t>1,1%), mentre </a:t>
            </a:r>
            <a:r>
              <a:rPr lang="it-IT" dirty="0" smtClean="0"/>
              <a:t>gli </a:t>
            </a:r>
            <a:r>
              <a:rPr lang="it-IT" dirty="0"/>
              <a:t>ordini interni </a:t>
            </a:r>
            <a:r>
              <a:rPr lang="it-IT" dirty="0" smtClean="0"/>
              <a:t>registrano un -4,8</a:t>
            </a:r>
            <a:r>
              <a:rPr lang="it-IT" dirty="0" smtClean="0"/>
              <a:t>%.</a:t>
            </a:r>
            <a:endParaRPr lang="it-IT" dirty="0"/>
          </a:p>
          <a:p>
            <a:pPr algn="just"/>
            <a:r>
              <a:rPr lang="it-IT" dirty="0" smtClean="0"/>
              <a:t>Migliore tenuta per il </a:t>
            </a:r>
            <a:r>
              <a:rPr lang="it-IT" b="1" dirty="0">
                <a:solidFill>
                  <a:srgbClr val="FFC000"/>
                </a:solidFill>
              </a:rPr>
              <a:t>settore artigiano </a:t>
            </a:r>
            <a:r>
              <a:rPr lang="it-IT" dirty="0" smtClean="0"/>
              <a:t>con una produzione </a:t>
            </a:r>
            <a:r>
              <a:rPr lang="it-IT" dirty="0"/>
              <a:t>media annua pari al </a:t>
            </a:r>
            <a:r>
              <a:rPr lang="it-IT" dirty="0" smtClean="0"/>
              <a:t>+0,6%, </a:t>
            </a:r>
            <a:r>
              <a:rPr lang="it-IT" dirty="0"/>
              <a:t>accompagnata da una crescita </a:t>
            </a:r>
            <a:r>
              <a:rPr lang="it-IT" dirty="0" smtClean="0"/>
              <a:t>anche di </a:t>
            </a:r>
            <a:r>
              <a:rPr lang="it-IT" dirty="0"/>
              <a:t>tutti gli altri indicatori. Il </a:t>
            </a:r>
            <a:r>
              <a:rPr lang="it-IT" b="1" dirty="0">
                <a:solidFill>
                  <a:srgbClr val="FFC000"/>
                </a:solidFill>
              </a:rPr>
              <a:t>comparto della grande distribuzione </a:t>
            </a:r>
            <a:r>
              <a:rPr lang="it-IT" dirty="0"/>
              <a:t>mostra alcuni segni di ripresa, con una media annua relativa al volume d’affari positiva, ma ancora negativa per quanto riguarda gli ordinativi. In ripresa anche il volume d’affari medio del </a:t>
            </a:r>
            <a:r>
              <a:rPr lang="it-IT" dirty="0" smtClean="0"/>
              <a:t>2023 </a:t>
            </a:r>
            <a:r>
              <a:rPr lang="it-IT" dirty="0"/>
              <a:t>relativo al </a:t>
            </a:r>
            <a:r>
              <a:rPr lang="it-IT" b="1" dirty="0">
                <a:solidFill>
                  <a:srgbClr val="FFC000"/>
                </a:solidFill>
              </a:rPr>
              <a:t>settore dei servizi</a:t>
            </a:r>
            <a:r>
              <a:rPr lang="it-IT" dirty="0"/>
              <a:t>.</a:t>
            </a:r>
          </a:p>
        </p:txBody>
      </p:sp>
      <p:sp>
        <p:nvSpPr>
          <p:cNvPr id="6" name="Pentagono 5"/>
          <p:cNvSpPr/>
          <p:nvPr/>
        </p:nvSpPr>
        <p:spPr>
          <a:xfrm>
            <a:off x="323674" y="4049580"/>
            <a:ext cx="3932001" cy="404602"/>
          </a:xfrm>
          <a:prstGeom prst="homePlate">
            <a:avLst>
              <a:gd name="adj" fmla="val 56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entagono 6"/>
          <p:cNvSpPr/>
          <p:nvPr/>
        </p:nvSpPr>
        <p:spPr>
          <a:xfrm>
            <a:off x="323676" y="196957"/>
            <a:ext cx="3932001" cy="404602"/>
          </a:xfrm>
          <a:prstGeom prst="homePlate">
            <a:avLst>
              <a:gd name="adj" fmla="val 66000"/>
            </a:avLst>
          </a:prstGeom>
          <a:solidFill>
            <a:srgbClr val="8FAADC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99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0800000" flipV="1">
            <a:off x="323676" y="752161"/>
            <a:ext cx="6336067" cy="767902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it-IT" sz="700" dirty="0" smtClean="0"/>
          </a:p>
          <a:p>
            <a:pPr algn="just"/>
            <a:r>
              <a:rPr lang="it-IT" dirty="0" smtClean="0"/>
              <a:t>La </a:t>
            </a:r>
            <a:r>
              <a:rPr lang="it-IT" dirty="0"/>
              <a:t>provincia di Mantova è una delle realtà più importanti a livello italiano per quanto riguarda la </a:t>
            </a:r>
            <a:r>
              <a:rPr lang="it-IT" b="1" dirty="0">
                <a:solidFill>
                  <a:srgbClr val="00B050"/>
                </a:solidFill>
              </a:rPr>
              <a:t>trasformazione agroalimentare</a:t>
            </a:r>
            <a:r>
              <a:rPr lang="it-IT" dirty="0"/>
              <a:t>, grazie ad una serie di siti produttivi di valenza nazionale ed europea. </a:t>
            </a:r>
          </a:p>
          <a:p>
            <a:pPr algn="just"/>
            <a:r>
              <a:rPr lang="it-IT" dirty="0"/>
              <a:t>Le filiere principali della trasformazione agroalimentare mantovana si confermano essere la macellazione di carne suina, di carne bovina ed il sistema lattiero-caseario, dove domina la produzione dei due grandi formaggi a DOP</a:t>
            </a:r>
            <a:r>
              <a:rPr lang="it-IT" dirty="0" smtClean="0"/>
              <a:t>.</a:t>
            </a:r>
          </a:p>
          <a:p>
            <a:pPr algn="just"/>
            <a:r>
              <a:rPr lang="it-IT" dirty="0"/>
              <a:t>Il contesto mantovano è composto di 6.819 imprese agricole attive al 31/12/2023 (erano 6.988 nel 2022, -2,4%), -11,4% nel quinquennio; </a:t>
            </a:r>
            <a:r>
              <a:rPr lang="it-IT" dirty="0" smtClean="0"/>
              <a:t>a </a:t>
            </a:r>
            <a:r>
              <a:rPr lang="it-IT" dirty="0"/>
              <a:t>questa base produttiva vanno sommate ulteriori 478 imprese dell’industria alimentare e </a:t>
            </a:r>
            <a:r>
              <a:rPr lang="it-IT" dirty="0" smtClean="0"/>
              <a:t>bevande.</a:t>
            </a:r>
            <a:endParaRPr lang="it-IT" dirty="0"/>
          </a:p>
          <a:p>
            <a:pPr algn="just"/>
            <a:r>
              <a:rPr lang="it-IT" dirty="0" smtClean="0"/>
              <a:t>L’analisi </a:t>
            </a:r>
            <a:r>
              <a:rPr lang="it-IT" dirty="0"/>
              <a:t>degli investimenti colturali </a:t>
            </a:r>
            <a:r>
              <a:rPr lang="it-IT" dirty="0"/>
              <a:t>2023 evidenzia la ripresa della predominanza dei cereali rispetto alle coltivazioni foraggere. Anno “record” anche per il melone (c.a. 2.609 ha, +6,6% sul 2022): nonostante alcune variazioni rappresenta una delle colture dove l’incremento di superficie coltivata, negli ultimi 20 anni, è evidente.</a:t>
            </a:r>
          </a:p>
          <a:p>
            <a:pPr algn="just"/>
            <a:r>
              <a:rPr lang="it-IT" dirty="0" smtClean="0"/>
              <a:t>Sul </a:t>
            </a:r>
            <a:r>
              <a:rPr lang="it-IT" dirty="0"/>
              <a:t>fronte del patrimonio zootecnico i suini si attestano come la categoria con la maggior consistenza numerica a livello provinciale. </a:t>
            </a:r>
            <a:endParaRPr lang="it-IT" dirty="0" smtClean="0"/>
          </a:p>
          <a:p>
            <a:pPr algn="just"/>
            <a:r>
              <a:rPr lang="it-IT" dirty="0"/>
              <a:t>Per la prima volta il valore complessivo della produzione certificata italiana supera i 20 miliardi di euro (sotto l’impulso della crescita dell’inflazione), arrivando a rappresentare il 20% del fatturato agroalimentare complessivo. In termini di importanza, nella costituzione del valore economico, troviamo i formaggi ed i preparati a base di carne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7" name="Pentagono 6"/>
          <p:cNvSpPr/>
          <p:nvPr/>
        </p:nvSpPr>
        <p:spPr>
          <a:xfrm>
            <a:off x="323676" y="196957"/>
            <a:ext cx="3932001" cy="404602"/>
          </a:xfrm>
          <a:prstGeom prst="homePlate">
            <a:avLst>
              <a:gd name="adj" fmla="val 66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8FAA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0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0800000" flipV="1">
            <a:off x="323676" y="871070"/>
            <a:ext cx="6336067" cy="5355312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Nel 2022, la provincia di Mantova, con una cifra pari a 12.755 milioni di euro, ha contribuito per il 3,3% alla creazione del </a:t>
            </a:r>
            <a:r>
              <a:rPr lang="it-IT" b="1" dirty="0">
                <a:solidFill>
                  <a:srgbClr val="C00000"/>
                </a:solidFill>
              </a:rPr>
              <a:t>valore aggiunto </a:t>
            </a:r>
            <a:r>
              <a:rPr lang="it-IT" dirty="0" smtClean="0"/>
              <a:t>regionale</a:t>
            </a:r>
            <a:r>
              <a:rPr lang="it-IT" dirty="0"/>
              <a:t>, pari a 386.638 milioni di </a:t>
            </a:r>
            <a:r>
              <a:rPr lang="it-IT" dirty="0" smtClean="0"/>
              <a:t>euro, con un aumento </a:t>
            </a:r>
            <a:r>
              <a:rPr lang="it-IT" dirty="0"/>
              <a:t>del </a:t>
            </a:r>
            <a:r>
              <a:rPr lang="it-IT" dirty="0" smtClean="0"/>
              <a:t>+9,6% rispetto al 2021. </a:t>
            </a:r>
          </a:p>
          <a:p>
            <a:pPr algn="just"/>
            <a:r>
              <a:rPr lang="it-IT" dirty="0" smtClean="0"/>
              <a:t>La </a:t>
            </a:r>
            <a:r>
              <a:rPr lang="it-IT" dirty="0"/>
              <a:t>disaggregazione della quota di valore aggiunto per i vari settori economici, vede una predominanza del comparto dei servizi che costituisce il 57,9% della ricchezza mantovana, valore comunque inferiore alla media lombarda e a quella italiana, rispettivamente pari al 70,5% e al 71,5%. L’industria in senso stretto (31,3%), al contrario, risulta superiore ai valori sia della Lombardia (23,1%) sia dell’Italia (21,1%); le costruzioni costituiscono il 5,3% del totale del valore aggiunto, in linea con il dato lombardo e leggermente inferiore alla situazione nazionale (5,4%). Infine, segue la quota data dall’agricoltura (5,5%) che risulta superiore non solo al dato della Lombardia (1%) e a quello dell’Italia (2%), ma anche a quello di tutte le province della Regione. </a:t>
            </a:r>
            <a:endParaRPr lang="it-IT" dirty="0" smtClean="0"/>
          </a:p>
          <a:p>
            <a:pPr algn="just"/>
            <a:r>
              <a:rPr lang="it-IT" dirty="0"/>
              <a:t>Per quanto riguarda il valore aggiunto a prezzi correnti pro capite, il dato del 2022 relativo alla provincia di Mantova è pari a quasi 31.471,2 euro, in ripresa rispetto al 2021 del +9,6%. </a:t>
            </a:r>
            <a:endParaRPr lang="it-IT" dirty="0" smtClean="0"/>
          </a:p>
        </p:txBody>
      </p:sp>
      <p:sp>
        <p:nvSpPr>
          <p:cNvPr id="7" name="Pentagono 6"/>
          <p:cNvSpPr/>
          <p:nvPr/>
        </p:nvSpPr>
        <p:spPr>
          <a:xfrm>
            <a:off x="323676" y="196957"/>
            <a:ext cx="3932001" cy="404602"/>
          </a:xfrm>
          <a:prstGeom prst="homePlate">
            <a:avLst>
              <a:gd name="adj" fmla="val 66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581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757</TotalTime>
  <Words>1017</Words>
  <Application>Microsoft Office PowerPoint</Application>
  <PresentationFormat>A4 (21x29,7 cm)</PresentationFormat>
  <Paragraphs>19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CAMAZZOLA LAURA</dc:creator>
  <cp:lastModifiedBy>FANIN CHIARA</cp:lastModifiedBy>
  <cp:revision>63</cp:revision>
  <dcterms:created xsi:type="dcterms:W3CDTF">2021-01-21T09:54:36Z</dcterms:created>
  <dcterms:modified xsi:type="dcterms:W3CDTF">2024-06-21T07:43:24Z</dcterms:modified>
</cp:coreProperties>
</file>